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4.gif" ContentType="image/gif"/>
  <Override PartName="/ppt/media/image3.png" ContentType="image/png"/>
  <Override PartName="/ppt/media/image2.png" ContentType="image/png"/>
  <Override PartName="/ppt/media/image1.gif" ContentType="image/gif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7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g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gi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r>
              <a:rPr lang="en-IN" sz="52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9088F43-763A-4386-B016-D1F6077CD5BA}" type="slidenum">
              <a:rPr lang="en-IN" sz="1000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r>
              <a:rPr lang="en-IN" sz="28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Seventh Outline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70D757D-2A50-4D92-B1D0-B4359D2ECB2B}" type="slidenum">
              <a:rPr lang="en-IN" sz="1000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311760" y="271440"/>
            <a:ext cx="8520120" cy="848880"/>
          </a:xfrm>
          <a:prstGeom prst="rect">
            <a:avLst/>
          </a:prstGeom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lang="en-IN" sz="5200">
                <a:solidFill>
                  <a:srgbClr val="000000"/>
                </a:solidFill>
                <a:latin typeface="Merriweather"/>
                <a:ea typeface="Merriweather"/>
              </a:rPr>
              <a:t>Probabilistic Karma</a:t>
            </a: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3359880" y="1234080"/>
            <a:ext cx="4405320" cy="792360"/>
          </a:xfrm>
          <a:prstGeom prst="rect">
            <a:avLst/>
          </a:prstGeom>
        </p:spPr>
        <p:txBody>
          <a:bodyPr tIns="91440" bIns="91440"/>
          <a:p>
            <a:pPr algn="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  <a:ea typeface="Georgia"/>
              </a:rPr>
              <a:t>God does not play dice with the Universe</a:t>
            </a:r>
            <a:endParaRPr/>
          </a:p>
          <a:p>
            <a:pPr algn="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  <a:ea typeface="Georgia"/>
              </a:rPr>
              <a:t>~ Einstein.</a:t>
            </a:r>
            <a:endParaRPr/>
          </a:p>
        </p:txBody>
      </p:sp>
      <p:sp>
        <p:nvSpPr>
          <p:cNvPr id="76" name="TextShape 3"/>
          <p:cNvSpPr txBox="1"/>
          <p:nvPr/>
        </p:nvSpPr>
        <p:spPr>
          <a:xfrm>
            <a:off x="788040" y="3215160"/>
            <a:ext cx="3624120" cy="79236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  <a:ea typeface="Georgia"/>
              </a:rPr>
              <a:t>God may not play dice...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  <a:ea typeface="Georgia"/>
              </a:rPr>
              <a:t>but WE DO</a:t>
            </a:r>
            <a:endParaRPr/>
          </a:p>
          <a:p>
            <a:pPr algn="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  <a:ea typeface="Georgia"/>
              </a:rPr>
              <a:t>~ Arahant.</a:t>
            </a:r>
            <a:endParaRPr/>
          </a:p>
        </p:txBody>
      </p:sp>
      <p:pic>
        <p:nvPicPr>
          <p:cNvPr id="77" name="Google Shape;57;p1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74640" y="2446560"/>
            <a:ext cx="2336040" cy="1804320"/>
          </a:xfrm>
          <a:prstGeom prst="rect">
            <a:avLst/>
          </a:prstGeom>
          <a:ln>
            <a:noFill/>
          </a:ln>
        </p:spPr>
      </p:pic>
      <p:sp>
        <p:nvSpPr>
          <p:cNvPr id="78" name="CustomShape 4"/>
          <p:cNvSpPr/>
          <p:nvPr/>
        </p:nvSpPr>
        <p:spPr>
          <a:xfrm>
            <a:off x="5988960" y="4248000"/>
            <a:ext cx="2138040" cy="1047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100">
                <a:solidFill>
                  <a:srgbClr val="000000"/>
                </a:solidFill>
                <a:latin typeface="Georgia"/>
                <a:ea typeface="Georgia"/>
              </a:rPr>
              <a:t>Arahant A</a:t>
            </a:r>
            <a:endParaRPr/>
          </a:p>
          <a:p>
            <a:pPr>
              <a:lnSpc>
                <a:spcPct val="100000"/>
              </a:lnSpc>
            </a:pPr>
            <a:r>
              <a:rPr lang="en-IN" sz="1100">
                <a:solidFill>
                  <a:srgbClr val="000000"/>
                </a:solidFill>
                <a:latin typeface="Georgia"/>
                <a:ea typeface="Georgia"/>
              </a:rPr>
              <a:t>Computer Science</a:t>
            </a:r>
            <a:endParaRPr/>
          </a:p>
          <a:p>
            <a:pPr>
              <a:lnSpc>
                <a:spcPct val="100000"/>
              </a:lnSpc>
            </a:pPr>
            <a:r>
              <a:rPr lang="en-IN" sz="1100">
                <a:solidFill>
                  <a:srgbClr val="000000"/>
                </a:solidFill>
                <a:latin typeface="Georgia"/>
                <a:ea typeface="Georgia"/>
              </a:rPr>
              <a:t>Courant Institute</a:t>
            </a:r>
            <a:endParaRPr/>
          </a:p>
          <a:p>
            <a:pPr>
              <a:lnSpc>
                <a:spcPct val="100000"/>
              </a:lnSpc>
            </a:pPr>
            <a:r>
              <a:rPr lang="en-IN" sz="1100">
                <a:solidFill>
                  <a:srgbClr val="000000"/>
                </a:solidFill>
                <a:latin typeface="Georgia"/>
                <a:ea typeface="Georgia"/>
              </a:rPr>
              <a:t>New York University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311760" y="216360"/>
            <a:ext cx="852012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Merriweather"/>
                <a:ea typeface="Merriweather"/>
              </a:rPr>
              <a:t>The Idea...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311760" y="923760"/>
            <a:ext cx="8520120" cy="3988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is to debunk the age-old theory of </a:t>
            </a:r>
            <a:r>
              <a:rPr i="1" lang="en-IN" sz="1600">
                <a:solidFill>
                  <a:srgbClr val="000000"/>
                </a:solidFill>
                <a:latin typeface="Georgia"/>
                <a:ea typeface="Georgia"/>
              </a:rPr>
              <a:t>Karma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 by proving that human actions &amp; reactions are bound by probability, thus replacing it with a mathematical and computationally verifiable model for distribution of Human actions.</a:t>
            </a:r>
            <a:endParaRPr/>
          </a:p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Using the </a:t>
            </a:r>
            <a:r>
              <a:rPr b="1" lang="en-IN" sz="1600">
                <a:solidFill>
                  <a:srgbClr val="000000"/>
                </a:solidFill>
                <a:latin typeface="Georgia"/>
                <a:ea typeface="Georgia"/>
              </a:rPr>
              <a:t>Standard normal distribution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 and with a corroboration from </a:t>
            </a:r>
            <a:r>
              <a:rPr b="1" lang="en-IN" sz="1600">
                <a:solidFill>
                  <a:srgbClr val="000000"/>
                </a:solidFill>
                <a:latin typeface="Georgia"/>
                <a:ea typeface="Georgia"/>
              </a:rPr>
              <a:t>History repeats itself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, I posit that a person doesn't get what (s)he deserves, but what the </a:t>
            </a:r>
            <a:r>
              <a:rPr b="1" lang="en-IN" sz="1600">
                <a:solidFill>
                  <a:srgbClr val="000000"/>
                </a:solidFill>
                <a:latin typeface="Georgia"/>
                <a:ea typeface="Georgia"/>
              </a:rPr>
              <a:t>probability allows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Once an action is committed, its probability of repetition increases, which implies that more people, </a:t>
            </a:r>
            <a:r>
              <a:rPr i="1" lang="en-IN" sz="1600">
                <a:solidFill>
                  <a:srgbClr val="000000"/>
                </a:solidFill>
                <a:latin typeface="Georgia"/>
                <a:ea typeface="Georgia"/>
              </a:rPr>
              <a:t>including the actor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, are susceptible, or “destined”, to be recipients of a similar-natured action.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1600">
                <a:solidFill>
                  <a:srgbClr val="000000"/>
                </a:solidFill>
                <a:latin typeface="Georgia"/>
                <a:ea typeface="Georgia"/>
              </a:rPr>
              <a:t>Common-natured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 actions are centred in the </a:t>
            </a:r>
            <a:r>
              <a:rPr i="1" lang="en-IN" sz="1600">
                <a:solidFill>
                  <a:srgbClr val="000000"/>
                </a:solidFill>
                <a:latin typeface="Georgia"/>
                <a:ea typeface="Georgia"/>
              </a:rPr>
              <a:t>bell curve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, as opposed to the </a:t>
            </a:r>
            <a:r>
              <a:rPr b="1" lang="en-IN" sz="1600">
                <a:solidFill>
                  <a:srgbClr val="000000"/>
                </a:solidFill>
                <a:latin typeface="Georgia"/>
                <a:ea typeface="Georgia"/>
              </a:rPr>
              <a:t>rare-natured</a:t>
            </a: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 actions. So, any person will most likely be a committer and a recipient of those common-natured actions, irrespective of their deeds.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292680"/>
            <a:ext cx="852012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Merriweather"/>
                <a:ea typeface="Merriweather"/>
              </a:rPr>
              <a:t>So far...</a:t>
            </a:r>
            <a:endParaRPr/>
          </a:p>
        </p:txBody>
      </p:sp>
      <p:sp>
        <p:nvSpPr>
          <p:cNvPr id="8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I've developed...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A Mathematical Theoretical model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A Computational model for Simulation to verify that the simulated pattern does indeed confirm my Theoretical model and reality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I'm currently...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Gathering common distribution patterns of human nature through Social experiments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And using this data in my simulation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11760" y="292680"/>
            <a:ext cx="852012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Merriweather"/>
                <a:ea typeface="Merriweather"/>
              </a:rPr>
              <a:t>Obstacles</a:t>
            </a:r>
            <a:endParaRPr/>
          </a:p>
        </p:txBody>
      </p:sp>
      <p:sp>
        <p:nvSpPr>
          <p:cNvPr id="8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What are the current distribution patterns of human nature, in terms of Benevolence, Indifference, Malevolence?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Different societies have different distribution patterns.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To find sources of quantified human nature distribution patterns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Great potential to study Human history from a Mathematical perspective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Predict the probabilistic paths of humanity</a:t>
            </a:r>
            <a:endParaRPr/>
          </a:p>
          <a:p>
            <a:pPr>
              <a:lnSpc>
                <a:spcPct val="100000"/>
              </a:lnSpc>
              <a:buFont typeface="Georgia"/>
              <a:buChar char="●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The dawn of integration between Mathematics and Philosophy</a:t>
            </a:r>
            <a:endParaRPr/>
          </a:p>
        </p:txBody>
      </p:sp>
      <p:sp>
        <p:nvSpPr>
          <p:cNvPr id="85" name="CustomShape 3"/>
          <p:cNvSpPr/>
          <p:nvPr/>
        </p:nvSpPr>
        <p:spPr>
          <a:xfrm>
            <a:off x="2135880" y="2626560"/>
            <a:ext cx="4536720" cy="528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Merriweather"/>
                <a:ea typeface="Merriweather"/>
              </a:rPr>
              <a:t>Opportunities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Merriweather"/>
                <a:ea typeface="Merriweather"/>
              </a:rPr>
              <a:t>Next steps...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  <a:buFont typeface="Georgia"/>
              <a:buAutoNum type="arabicPeriod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Exploring relevant social experiments which reveal distribution patterns of human nature in a community</a:t>
            </a:r>
            <a:endParaRPr/>
          </a:p>
          <a:p>
            <a:pPr>
              <a:lnSpc>
                <a:spcPct val="100000"/>
              </a:lnSpc>
              <a:buFont typeface="Georgia"/>
              <a:buAutoNum type="arabicPeriod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Extract these patterns</a:t>
            </a:r>
            <a:endParaRPr/>
          </a:p>
          <a:p>
            <a:pPr>
              <a:lnSpc>
                <a:spcPct val="100000"/>
              </a:lnSpc>
              <a:buFont typeface="Georgia"/>
              <a:buAutoNum type="arabicPeriod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Feed this pattern data into the simulation model</a:t>
            </a:r>
            <a:endParaRPr/>
          </a:p>
          <a:p>
            <a:pPr>
              <a:lnSpc>
                <a:spcPct val="100000"/>
              </a:lnSpc>
              <a:buFont typeface="Georgia"/>
              <a:buAutoNum type="arabicPeriod"/>
            </a:pPr>
            <a:r>
              <a:rPr lang="en-IN" sz="1600">
                <a:solidFill>
                  <a:srgbClr val="000000"/>
                </a:solidFill>
                <a:latin typeface="Georgia"/>
                <a:ea typeface="Georgia"/>
              </a:rPr>
              <a:t>All of this by the end of Summer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